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69" r:id="rId5"/>
    <p:sldId id="258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51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BA9008-C0FE-8644-A631-2B71D08445B2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6826ED-347A-BC41-9406-1F772474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96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525BFF-9924-1342-ACE2-C615404AB85B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D86795-F8DE-8B46-964C-C0F4FF1FC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9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2" name="Picture 1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5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9139941" cy="6857999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5" descr="Luke_FI_virall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55" y="5629505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kehys 8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9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9139941" cy="6857999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5" descr="Luke_FI_virall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55" y="5629505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kehys 8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900" y="6216650"/>
            <a:ext cx="68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224554"/>
            <a:ext cx="7608825" cy="1557394"/>
          </a:xfrm>
        </p:spPr>
        <p:txBody>
          <a:bodyPr anchor="t">
            <a:no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5800" y="6278880"/>
            <a:ext cx="6400800" cy="3348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lang="en-US" sz="1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193100"/>
            <a:ext cx="6400800" cy="849703"/>
          </a:xfrm>
        </p:spPr>
        <p:txBody>
          <a:bodyPr anchor="b"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0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5D265EE-EC13-2D46-8C01-7EA833CC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955945"/>
            <a:ext cx="3775800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5945"/>
            <a:ext cx="3615946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D17BD1-DF15-EF4F-B56B-946E480F0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286540F-7DFB-8F40-A10F-D6723C31DB0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</a:p>
        </p:txBody>
      </p:sp>
    </p:spTree>
    <p:extLst>
      <p:ext uri="{BB962C8B-B14F-4D97-AF65-F5344CB8AC3E}">
        <p14:creationId xmlns:p14="http://schemas.microsoft.com/office/powerpoint/2010/main" val="51007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9462" y="1955945"/>
            <a:ext cx="4854684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073176"/>
            <a:ext cx="2979615" cy="3983892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2E461A6-A8E4-F14B-80B6-9088D875C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2BAF1B3-B433-8345-A5B3-7D8F2FE8A48B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5DACE11-3EEE-9241-A1DF-F2B920867C27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9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298950" y="6375400"/>
            <a:ext cx="1401763" cy="273050"/>
          </a:xfrm>
        </p:spPr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25F1A6A-883A-D54A-BF09-A52E5AF7E512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375400"/>
            <a:ext cx="2895600" cy="273050"/>
          </a:xfrm>
        </p:spPr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298950" y="6375400"/>
            <a:ext cx="1401763" cy="273050"/>
          </a:xfrm>
        </p:spPr>
        <p:txBody>
          <a:bodyPr/>
          <a:lstStyle>
            <a:lvl1pPr algn="l">
              <a:defRPr sz="10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25F1A6A-883A-D54A-BF09-A52E5AF7E512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375400"/>
            <a:ext cx="2895600" cy="273050"/>
          </a:xfrm>
        </p:spPr>
        <p:txBody>
          <a:bodyPr/>
          <a:lstStyle>
            <a:lvl1pPr algn="l">
              <a:defRPr sz="10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9" descr="Luke_FI_virall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421" y="1906114"/>
            <a:ext cx="3263349" cy="267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0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CE027-D3E7-E047-9DB7-938745880EBF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197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5" descr="Luke_FI_virall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247" y="4944719"/>
            <a:ext cx="1924482" cy="157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709633" y="845027"/>
            <a:ext cx="5989159" cy="18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36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kstikehys 8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kstikehys 8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kstikehys 8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kstikehys 8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2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4" name="Picture 13" descr="shutterstock_11480644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5" descr="Luke_FI_virall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55" y="5629505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6" name="Picture 15" descr="ves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5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55" y="5629505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14" name="Picture 13" descr="Turkki lo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5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55" y="5629505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0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E6B59A-451C-C347-B930-5FD182207064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Teppo Tutkija</a:t>
            </a:r>
            <a:endParaRPr lang="en-US" dirty="0"/>
          </a:p>
        </p:txBody>
      </p:sp>
      <p:pic>
        <p:nvPicPr>
          <p:cNvPr id="2" name="Picture 1" descr="lehtivihreä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526736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5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55" y="5629505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949450"/>
            <a:ext cx="7543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817563"/>
            <a:ext cx="7543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17CE027-D3E7-E047-9DB7-938745880EBF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err="1" smtClean="0"/>
              <a:t>Teppo</a:t>
            </a:r>
            <a:r>
              <a:rPr lang="en-US" dirty="0" smtClean="0"/>
              <a:t> </a:t>
            </a:r>
            <a:r>
              <a:rPr lang="en-US" dirty="0" err="1" smtClean="0"/>
              <a:t>Tutkija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51600"/>
            <a:ext cx="0" cy="40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5" descr="Luke_FI_virall_RGB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5626100"/>
            <a:ext cx="1350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kehys 9"/>
          <p:cNvSpPr txBox="1"/>
          <p:nvPr/>
        </p:nvSpPr>
        <p:spPr>
          <a:xfrm>
            <a:off x="5700713" y="6375400"/>
            <a:ext cx="1887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Luonnonvarakeskus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3" r:id="rId3"/>
    <p:sldLayoutId id="2147483690" r:id="rId4"/>
    <p:sldLayoutId id="2147483691" r:id="rId5"/>
    <p:sldLayoutId id="2147483694" r:id="rId6"/>
    <p:sldLayoutId id="2147483695" r:id="rId7"/>
    <p:sldLayoutId id="2147483698" r:id="rId8"/>
    <p:sldLayoutId id="2147483699" r:id="rId9"/>
    <p:sldLayoutId id="2147483697" r:id="rId10"/>
    <p:sldLayoutId id="2147483696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1" r:id="rId18"/>
    <p:sldLayoutId id="2147483700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471982" y="3066264"/>
            <a:ext cx="6015892" cy="84970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Mikko Peltoniemi, Luke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471982" y="1193363"/>
            <a:ext cx="6427326" cy="1878718"/>
          </a:xfrm>
        </p:spPr>
        <p:txBody>
          <a:bodyPr>
            <a:normAutofit/>
          </a:bodyPr>
          <a:lstStyle/>
          <a:p>
            <a:r>
              <a:rPr lang="fi-FI" dirty="0" err="1" smtClean="0"/>
              <a:t>Forest</a:t>
            </a:r>
            <a:r>
              <a:rPr lang="fi-FI" dirty="0" smtClean="0"/>
              <a:t> </a:t>
            </a:r>
            <a:r>
              <a:rPr lang="fi-FI" dirty="0" err="1" smtClean="0"/>
              <a:t>growth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 smtClean="0"/>
              <a:t> and new </a:t>
            </a:r>
            <a:r>
              <a:rPr lang="fi-FI" dirty="0" err="1" smtClean="0"/>
              <a:t>methods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Discussion</a:t>
            </a:r>
            <a:r>
              <a:rPr lang="fi-FI" dirty="0" smtClean="0"/>
              <a:t> </a:t>
            </a:r>
            <a:r>
              <a:rPr lang="fi-FI" dirty="0" err="1" smtClean="0"/>
              <a:t>topics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fi-FI" dirty="0" smtClean="0"/>
              <a:t>How to </a:t>
            </a:r>
            <a:r>
              <a:rPr lang="fi-FI" dirty="0" err="1" smtClean="0"/>
              <a:t>transfer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complex</a:t>
            </a:r>
            <a:r>
              <a:rPr lang="fi-FI" dirty="0" smtClean="0"/>
              <a:t> </a:t>
            </a:r>
            <a:r>
              <a:rPr lang="fi-FI" dirty="0" err="1" smtClean="0"/>
              <a:t>ecosystems</a:t>
            </a:r>
            <a:r>
              <a:rPr lang="fi-FI" dirty="0" smtClean="0"/>
              <a:t> to </a:t>
            </a:r>
            <a:r>
              <a:rPr lang="fi-FI" dirty="0" err="1" smtClean="0"/>
              <a:t>models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serve</a:t>
            </a:r>
            <a:r>
              <a:rPr lang="fi-FI" dirty="0" smtClean="0"/>
              <a:t> </a:t>
            </a:r>
            <a:r>
              <a:rPr lang="fi-FI" dirty="0" err="1" smtClean="0"/>
              <a:t>practical</a:t>
            </a:r>
            <a:r>
              <a:rPr lang="fi-FI" dirty="0" smtClean="0"/>
              <a:t> </a:t>
            </a:r>
            <a:r>
              <a:rPr lang="fi-FI" dirty="0" err="1" smtClean="0"/>
              <a:t>scenario</a:t>
            </a:r>
            <a:r>
              <a:rPr lang="fi-FI" dirty="0" smtClean="0"/>
              <a:t> </a:t>
            </a:r>
            <a:r>
              <a:rPr lang="fi-FI" dirty="0" err="1" smtClean="0"/>
              <a:t>purposes</a:t>
            </a:r>
            <a:r>
              <a:rPr lang="fi-FI" dirty="0" smtClean="0"/>
              <a:t>? </a:t>
            </a:r>
          </a:p>
          <a:p>
            <a:pPr marL="742950" lvl="2" indent="-342900"/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generate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FSPM/lidar</a:t>
            </a:r>
            <a:r>
              <a:rPr lang="fi-FI" dirty="0" smtClean="0"/>
              <a:t> </a:t>
            </a:r>
            <a:r>
              <a:rPr lang="fi-FI" dirty="0" err="1" smtClean="0"/>
              <a:t>context</a:t>
            </a:r>
            <a:r>
              <a:rPr lang="fi-FI" dirty="0" smtClean="0"/>
              <a:t>?</a:t>
            </a:r>
          </a:p>
          <a:p>
            <a:pPr marL="342900" lvl="1" indent="-342900">
              <a:buFont typeface="Arial" charset="0"/>
              <a:buChar char="•"/>
            </a:pPr>
            <a:r>
              <a:rPr lang="fi-FI" dirty="0" err="1"/>
              <a:t>Levels</a:t>
            </a:r>
            <a:r>
              <a:rPr lang="fi-FI" dirty="0"/>
              <a:t> of </a:t>
            </a:r>
            <a:r>
              <a:rPr lang="fi-FI" dirty="0" err="1"/>
              <a:t>required</a:t>
            </a:r>
            <a:r>
              <a:rPr lang="fi-FI" dirty="0"/>
              <a:t> </a:t>
            </a:r>
            <a:r>
              <a:rPr lang="fi-FI" dirty="0" err="1"/>
              <a:t>complexity</a:t>
            </a:r>
            <a:r>
              <a:rPr lang="fi-FI" dirty="0"/>
              <a:t> of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processes</a:t>
            </a:r>
            <a:r>
              <a:rPr lang="fi-FI" dirty="0"/>
              <a:t>?</a:t>
            </a:r>
          </a:p>
          <a:p>
            <a:pPr marL="342900" lvl="1" indent="-342900">
              <a:buFont typeface="Arial" charset="0"/>
              <a:buChar char="•"/>
            </a:pP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priority</a:t>
            </a:r>
            <a:r>
              <a:rPr lang="fi-FI" dirty="0"/>
              <a:t> </a:t>
            </a:r>
            <a:r>
              <a:rPr lang="fi-FI" dirty="0" err="1"/>
              <a:t>improvements</a:t>
            </a:r>
            <a:r>
              <a:rPr lang="fi-FI" dirty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?</a:t>
            </a:r>
            <a:endParaRPr lang="fi-FI" dirty="0"/>
          </a:p>
          <a:p>
            <a:pPr marL="342900" lvl="1" indent="-342900">
              <a:buFont typeface="Arial" charset="0"/>
              <a:buChar char="•"/>
            </a:pPr>
            <a:r>
              <a:rPr lang="fi-FI" dirty="0"/>
              <a:t>How to </a:t>
            </a:r>
            <a:r>
              <a:rPr lang="fi-FI" dirty="0" err="1"/>
              <a:t>use</a:t>
            </a:r>
            <a:r>
              <a:rPr lang="fi-FI" dirty="0"/>
              <a:t> new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this</a:t>
            </a:r>
            <a:endParaRPr lang="fi-FI" dirty="0" smtClean="0"/>
          </a:p>
          <a:p>
            <a:pPr marL="742950" lvl="2" indent="-342900"/>
            <a:r>
              <a:rPr lang="fi-FI" dirty="0" err="1" smtClean="0"/>
              <a:t>Identify</a:t>
            </a:r>
            <a:r>
              <a:rPr lang="fi-FI" dirty="0" smtClean="0"/>
              <a:t> new </a:t>
            </a:r>
            <a:r>
              <a:rPr lang="fi-FI" dirty="0"/>
              <a:t>and </a:t>
            </a:r>
            <a:r>
              <a:rPr lang="fi-FI" dirty="0" err="1"/>
              <a:t>verify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 smtClean="0"/>
              <a:t>theories</a:t>
            </a:r>
            <a:r>
              <a:rPr lang="fi-FI" dirty="0" smtClean="0"/>
              <a:t> / </a:t>
            </a:r>
            <a:r>
              <a:rPr lang="fi-FI" dirty="0" err="1" smtClean="0"/>
              <a:t>innovations</a:t>
            </a:r>
            <a:r>
              <a:rPr lang="fi-FI" dirty="0" smtClean="0"/>
              <a:t> / </a:t>
            </a:r>
            <a:r>
              <a:rPr lang="fi-FI" dirty="0" err="1" smtClean="0"/>
              <a:t>hypothesis</a:t>
            </a:r>
            <a:r>
              <a:rPr lang="fi-FI" dirty="0" smtClean="0"/>
              <a:t> / </a:t>
            </a:r>
            <a:r>
              <a:rPr lang="fi-FI" dirty="0" err="1" smtClean="0"/>
              <a:t>emergent</a:t>
            </a:r>
            <a:r>
              <a:rPr lang="fi-FI" dirty="0" smtClean="0"/>
              <a:t> </a:t>
            </a:r>
            <a:r>
              <a:rPr lang="fi-FI" dirty="0" err="1" smtClean="0"/>
              <a:t>rules</a:t>
            </a:r>
            <a:r>
              <a:rPr lang="fi-FI" dirty="0" smtClean="0"/>
              <a:t>? …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operate</a:t>
            </a:r>
            <a:r>
              <a:rPr lang="fi-FI" dirty="0" smtClean="0"/>
              <a:t> at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innovations</a:t>
            </a:r>
            <a:r>
              <a:rPr lang="fi-FI" dirty="0"/>
              <a:t> / </a:t>
            </a:r>
            <a:r>
              <a:rPr lang="fi-FI" dirty="0" err="1"/>
              <a:t>hypothesis</a:t>
            </a:r>
            <a:r>
              <a:rPr lang="fi-FI" dirty="0"/>
              <a:t> / </a:t>
            </a:r>
            <a:r>
              <a:rPr lang="fi-FI" dirty="0" err="1"/>
              <a:t>emergent</a:t>
            </a:r>
            <a:r>
              <a:rPr lang="fi-FI" dirty="0"/>
              <a:t> </a:t>
            </a:r>
            <a:r>
              <a:rPr lang="fi-FI" dirty="0" err="1" smtClean="0"/>
              <a:t>rules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prospectful</a:t>
            </a:r>
            <a:r>
              <a:rPr lang="fi-FI" dirty="0" smtClean="0"/>
              <a:t>?</a:t>
            </a:r>
          </a:p>
          <a:p>
            <a:pPr lvl="1"/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Interests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wide</a:t>
            </a:r>
            <a:r>
              <a:rPr lang="fi-FI" dirty="0" smtClean="0"/>
              <a:t> </a:t>
            </a:r>
            <a:r>
              <a:rPr lang="fi-FI" dirty="0" err="1" smtClean="0"/>
              <a:t>range</a:t>
            </a:r>
            <a:r>
              <a:rPr lang="fi-FI" dirty="0" smtClean="0"/>
              <a:t> of </a:t>
            </a:r>
            <a:r>
              <a:rPr lang="fi-FI" dirty="0" err="1" smtClean="0"/>
              <a:t>interests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</a:t>
            </a:r>
            <a:r>
              <a:rPr lang="fi-FI" dirty="0" err="1" smtClean="0"/>
              <a:t>quantified</a:t>
            </a:r>
            <a:r>
              <a:rPr lang="fi-FI" dirty="0" smtClean="0"/>
              <a:t> </a:t>
            </a:r>
            <a:r>
              <a:rPr lang="fi-FI" b="1" dirty="0" err="1" smtClean="0"/>
              <a:t>forest</a:t>
            </a:r>
            <a:r>
              <a:rPr lang="fi-FI" b="1" dirty="0" smtClean="0"/>
              <a:t> </a:t>
            </a:r>
            <a:r>
              <a:rPr lang="fi-FI" b="1" dirty="0" err="1" smtClean="0"/>
              <a:t>dynamics</a:t>
            </a:r>
            <a:r>
              <a:rPr lang="fi-FI" b="1" dirty="0" smtClean="0"/>
              <a:t> </a:t>
            </a:r>
            <a:r>
              <a:rPr lang="fi-FI" b="1" dirty="0" err="1" smtClean="0"/>
              <a:t>exist</a:t>
            </a:r>
            <a:endParaRPr lang="fi-FI" b="1" dirty="0"/>
          </a:p>
          <a:p>
            <a:r>
              <a:rPr lang="fi-FI" dirty="0" err="1" smtClean="0"/>
              <a:t>Economical</a:t>
            </a:r>
            <a:r>
              <a:rPr lang="fi-FI" dirty="0" smtClean="0"/>
              <a:t> </a:t>
            </a:r>
            <a:r>
              <a:rPr lang="fi-FI" dirty="0" err="1" smtClean="0"/>
              <a:t>interests</a:t>
            </a:r>
            <a:r>
              <a:rPr lang="fi-FI" dirty="0" smtClean="0"/>
              <a:t>, </a:t>
            </a:r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timber</a:t>
            </a:r>
            <a:r>
              <a:rPr lang="fi-FI" dirty="0" smtClean="0"/>
              <a:t> </a:t>
            </a:r>
            <a:r>
              <a:rPr lang="fi-FI" dirty="0" err="1" smtClean="0"/>
              <a:t>supply</a:t>
            </a:r>
            <a:endParaRPr lang="fi-FI" dirty="0" smtClean="0"/>
          </a:p>
          <a:p>
            <a:r>
              <a:rPr lang="fi-FI" dirty="0" err="1" smtClean="0"/>
              <a:t>Biodiversity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Carbon</a:t>
            </a:r>
            <a:r>
              <a:rPr lang="fi-FI" dirty="0" smtClean="0"/>
              <a:t> </a:t>
            </a:r>
            <a:r>
              <a:rPr lang="fi-FI" dirty="0" err="1" smtClean="0"/>
              <a:t>storage</a:t>
            </a:r>
            <a:r>
              <a:rPr lang="fi-FI" dirty="0" smtClean="0"/>
              <a:t>,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local</a:t>
            </a:r>
            <a:r>
              <a:rPr lang="fi-FI" dirty="0" smtClean="0"/>
              <a:t> to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endParaRPr lang="fi-FI" dirty="0" smtClean="0"/>
          </a:p>
          <a:p>
            <a:r>
              <a:rPr lang="fi-FI" dirty="0" err="1" smtClean="0"/>
              <a:t>Nutrient</a:t>
            </a:r>
            <a:r>
              <a:rPr lang="fi-FI" dirty="0" smtClean="0"/>
              <a:t> </a:t>
            </a:r>
            <a:r>
              <a:rPr lang="fi-FI" dirty="0" err="1" smtClean="0"/>
              <a:t>leaching</a:t>
            </a:r>
            <a:endParaRPr lang="fi-FI" dirty="0" smtClean="0"/>
          </a:p>
          <a:p>
            <a:r>
              <a:rPr lang="fi-FI" dirty="0" err="1" smtClean="0"/>
              <a:t>Vulnerability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resilience</a:t>
            </a:r>
            <a:endParaRPr lang="fi-FI" dirty="0" smtClean="0"/>
          </a:p>
          <a:p>
            <a:r>
              <a:rPr lang="fi-FI" dirty="0" err="1" smtClean="0"/>
              <a:t>Etc</a:t>
            </a:r>
            <a:r>
              <a:rPr lang="fi-FI" dirty="0" smtClean="0"/>
              <a:t> …</a:t>
            </a:r>
          </a:p>
          <a:p>
            <a:pPr lvl="1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complexity</a:t>
            </a:r>
            <a:r>
              <a:rPr lang="fi-FI" dirty="0" smtClean="0"/>
              <a:t> </a:t>
            </a:r>
            <a:r>
              <a:rPr lang="fi-FI" dirty="0" err="1" smtClean="0"/>
              <a:t>range</a:t>
            </a:r>
            <a:r>
              <a:rPr lang="fi-FI" dirty="0" smtClean="0"/>
              <a:t>, and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One </a:t>
            </a:r>
            <a:r>
              <a:rPr lang="fi-FI" dirty="0" err="1" smtClean="0"/>
              <a:t>leaf</a:t>
            </a:r>
            <a:r>
              <a:rPr lang="fi-FI" dirty="0" smtClean="0"/>
              <a:t> - </a:t>
            </a:r>
            <a:r>
              <a:rPr lang="fi-FI" dirty="0" err="1" smtClean="0"/>
              <a:t>Mean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endParaRPr lang="fi-FI" dirty="0" smtClean="0"/>
          </a:p>
          <a:p>
            <a:pPr lvl="1"/>
            <a:r>
              <a:rPr lang="fi-FI" dirty="0" smtClean="0"/>
              <a:t>for </a:t>
            </a:r>
            <a:r>
              <a:rPr lang="fi-FI" dirty="0" err="1" smtClean="0"/>
              <a:t>homogenous</a:t>
            </a:r>
            <a:r>
              <a:rPr lang="fi-FI" dirty="0" smtClean="0"/>
              <a:t> </a:t>
            </a:r>
            <a:r>
              <a:rPr lang="fi-FI" dirty="0" err="1" smtClean="0"/>
              <a:t>canopies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CROBAS)</a:t>
            </a:r>
            <a:endParaRPr lang="fi-FI" dirty="0"/>
          </a:p>
          <a:p>
            <a:r>
              <a:rPr lang="fi-FI" dirty="0" err="1" smtClean="0"/>
              <a:t>Cohort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trees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in </a:t>
            </a:r>
            <a:r>
              <a:rPr lang="fi-FI" dirty="0" err="1" smtClean="0"/>
              <a:t>homogenous</a:t>
            </a:r>
            <a:r>
              <a:rPr lang="fi-FI" dirty="0" smtClean="0"/>
              <a:t> </a:t>
            </a:r>
            <a:r>
              <a:rPr lang="fi-FI" dirty="0" err="1" smtClean="0"/>
              <a:t>cohorts</a:t>
            </a:r>
            <a:r>
              <a:rPr lang="fi-FI" dirty="0" smtClean="0"/>
              <a:t>)	</a:t>
            </a:r>
          </a:p>
          <a:p>
            <a:pPr lvl="1"/>
            <a:r>
              <a:rPr lang="fi-FI" dirty="0" err="1" smtClean="0"/>
              <a:t>Allows</a:t>
            </a:r>
            <a:r>
              <a:rPr lang="fi-FI" dirty="0" smtClean="0"/>
              <a:t> </a:t>
            </a:r>
            <a:r>
              <a:rPr lang="fi-FI" dirty="0" err="1" smtClean="0"/>
              <a:t>including</a:t>
            </a:r>
            <a:r>
              <a:rPr lang="fi-FI" dirty="0" smtClean="0"/>
              <a:t> </a:t>
            </a:r>
            <a:r>
              <a:rPr lang="fi-FI" dirty="0" err="1" smtClean="0"/>
              <a:t>size-dependent</a:t>
            </a:r>
            <a:r>
              <a:rPr lang="fi-FI" dirty="0" smtClean="0"/>
              <a:t> </a:t>
            </a:r>
            <a:r>
              <a:rPr lang="fi-FI" dirty="0" err="1" smtClean="0"/>
              <a:t>competition</a:t>
            </a:r>
            <a:r>
              <a:rPr lang="fi-FI" dirty="0" smtClean="0"/>
              <a:t>, and </a:t>
            </a:r>
            <a:r>
              <a:rPr lang="fi-FI" dirty="0" err="1" smtClean="0"/>
              <a:t>differential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sized</a:t>
            </a:r>
            <a:r>
              <a:rPr lang="fi-FI" dirty="0" smtClean="0"/>
              <a:t> </a:t>
            </a:r>
            <a:r>
              <a:rPr lang="fi-FI" dirty="0" err="1" smtClean="0"/>
              <a:t>trees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MOTTI, </a:t>
            </a:r>
            <a:r>
              <a:rPr lang="fi-FI" dirty="0" err="1" smtClean="0"/>
              <a:t>PipeQual</a:t>
            </a:r>
            <a:r>
              <a:rPr lang="fi-FI" dirty="0" smtClean="0"/>
              <a:t>)</a:t>
            </a:r>
            <a:endParaRPr lang="fi-FI" dirty="0" smtClean="0"/>
          </a:p>
          <a:p>
            <a:pPr lvl="1"/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cohort</a:t>
            </a:r>
            <a:r>
              <a:rPr lang="fi-FI" dirty="0" smtClean="0"/>
              <a:t> NPP </a:t>
            </a:r>
            <a:r>
              <a:rPr lang="fi-FI" dirty="0" err="1" smtClean="0"/>
              <a:t>divided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into </a:t>
            </a:r>
            <a:r>
              <a:rPr lang="fi-FI" dirty="0" err="1" smtClean="0"/>
              <a:t>trees</a:t>
            </a:r>
            <a:r>
              <a:rPr lang="fi-FI" dirty="0" smtClean="0"/>
              <a:t>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allocate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scheme</a:t>
            </a:r>
            <a:endParaRPr lang="fi-FI" dirty="0" smtClean="0"/>
          </a:p>
          <a:p>
            <a:r>
              <a:rPr lang="fi-FI" dirty="0" err="1" smtClean="0"/>
              <a:t>Gap-models</a:t>
            </a:r>
            <a:r>
              <a:rPr lang="fi-FI" dirty="0" smtClean="0"/>
              <a:t>: </a:t>
            </a:r>
            <a:r>
              <a:rPr lang="fi-FI" dirty="0" err="1" smtClean="0"/>
              <a:t>homogenous</a:t>
            </a:r>
            <a:r>
              <a:rPr lang="fi-FI" dirty="0" smtClean="0"/>
              <a:t> </a:t>
            </a:r>
            <a:r>
              <a:rPr lang="fi-FI" dirty="0" err="1" smtClean="0"/>
              <a:t>cohorts</a:t>
            </a:r>
            <a:r>
              <a:rPr lang="fi-FI" dirty="0" smtClean="0"/>
              <a:t> </a:t>
            </a:r>
            <a:r>
              <a:rPr lang="fi-FI" dirty="0" err="1" smtClean="0"/>
              <a:t>organised</a:t>
            </a:r>
            <a:r>
              <a:rPr lang="fi-FI" dirty="0" smtClean="0"/>
              <a:t> in </a:t>
            </a:r>
            <a:r>
              <a:rPr lang="fi-FI" dirty="0" err="1" smtClean="0"/>
              <a:t>space</a:t>
            </a:r>
            <a:r>
              <a:rPr lang="fi-FI" dirty="0" smtClean="0"/>
              <a:t> (4C, JABOWA)</a:t>
            </a:r>
          </a:p>
          <a:p>
            <a:pPr lvl="1"/>
            <a:r>
              <a:rPr lang="fi-FI" dirty="0" err="1" smtClean="0"/>
              <a:t>Allows</a:t>
            </a:r>
            <a:r>
              <a:rPr lang="fi-FI" dirty="0" smtClean="0"/>
              <a:t> </a:t>
            </a:r>
            <a:r>
              <a:rPr lang="fi-FI" dirty="0" err="1" smtClean="0"/>
              <a:t>modeling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heterogenity</a:t>
            </a:r>
            <a:r>
              <a:rPr lang="fi-FI" dirty="0" smtClean="0"/>
              <a:t> of </a:t>
            </a:r>
            <a:r>
              <a:rPr lang="fi-FI" dirty="0" err="1" smtClean="0"/>
              <a:t>species</a:t>
            </a:r>
            <a:r>
              <a:rPr lang="fi-FI" dirty="0" smtClean="0"/>
              <a:t> and </a:t>
            </a:r>
            <a:r>
              <a:rPr lang="fi-FI" dirty="0" err="1" smtClean="0"/>
              <a:t>disturbances</a:t>
            </a:r>
            <a:r>
              <a:rPr lang="fi-FI" dirty="0" smtClean="0"/>
              <a:t>, </a:t>
            </a:r>
            <a:r>
              <a:rPr lang="fi-FI" dirty="0" err="1" smtClean="0"/>
              <a:t>gap</a:t>
            </a:r>
            <a:r>
              <a:rPr lang="fi-FI" dirty="0" smtClean="0"/>
              <a:t> </a:t>
            </a:r>
            <a:r>
              <a:rPr lang="fi-FI" dirty="0" err="1" smtClean="0"/>
              <a:t>formation</a:t>
            </a:r>
            <a:r>
              <a:rPr lang="fi-FI" dirty="0" smtClean="0"/>
              <a:t>, and </a:t>
            </a:r>
            <a:r>
              <a:rPr lang="fi-FI" dirty="0" err="1" smtClean="0"/>
              <a:t>regeneration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complexity</a:t>
            </a:r>
            <a:r>
              <a:rPr lang="fi-FI" dirty="0" smtClean="0"/>
              <a:t> </a:t>
            </a:r>
            <a:r>
              <a:rPr lang="fi-FI" dirty="0" err="1" smtClean="0"/>
              <a:t>range</a:t>
            </a:r>
            <a:r>
              <a:rPr lang="fi-FI" dirty="0" smtClean="0"/>
              <a:t>, and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r>
              <a:rPr lang="fi-FI" dirty="0" smtClean="0"/>
              <a:t>, </a:t>
            </a:r>
            <a:r>
              <a:rPr lang="fi-FI" dirty="0" err="1" smtClean="0"/>
              <a:t>cont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949450"/>
            <a:ext cx="7543800" cy="3813175"/>
          </a:xfrm>
        </p:spPr>
        <p:txBody>
          <a:bodyPr/>
          <a:lstStyle/>
          <a:p>
            <a:r>
              <a:rPr lang="fi-FI" dirty="0" err="1" smtClean="0"/>
              <a:t>Spatially</a:t>
            </a:r>
            <a:r>
              <a:rPr lang="fi-FI" dirty="0" smtClean="0"/>
              <a:t> </a:t>
            </a:r>
            <a:r>
              <a:rPr lang="fi-FI" dirty="0" err="1" smtClean="0"/>
              <a:t>explicit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Sortie</a:t>
            </a:r>
            <a:r>
              <a:rPr lang="fi-FI" dirty="0" smtClean="0"/>
              <a:t>, </a:t>
            </a:r>
            <a:r>
              <a:rPr lang="fi-FI" dirty="0" err="1" smtClean="0"/>
              <a:t>Maespa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trees</a:t>
            </a:r>
            <a:r>
              <a:rPr lang="fi-FI" dirty="0" smtClean="0"/>
              <a:t> with </a:t>
            </a:r>
            <a:r>
              <a:rPr lang="fi-FI" dirty="0" err="1" smtClean="0"/>
              <a:t>location</a:t>
            </a:r>
            <a:r>
              <a:rPr lang="fi-FI" dirty="0" smtClean="0"/>
              <a:t>: </a:t>
            </a:r>
            <a:r>
              <a:rPr lang="fi-FI" dirty="0" err="1" smtClean="0"/>
              <a:t>allows</a:t>
            </a:r>
            <a:r>
              <a:rPr lang="fi-FI" dirty="0" smtClean="0"/>
              <a:t> </a:t>
            </a:r>
            <a:r>
              <a:rPr lang="fi-FI" dirty="0" err="1" smtClean="0"/>
              <a:t>explicit</a:t>
            </a:r>
            <a:r>
              <a:rPr lang="fi-FI" dirty="0" smtClean="0"/>
              <a:t> </a:t>
            </a:r>
            <a:r>
              <a:rPr lang="fi-FI" dirty="0" err="1" smtClean="0"/>
              <a:t>competition</a:t>
            </a:r>
            <a:r>
              <a:rPr lang="fi-FI" dirty="0" smtClean="0"/>
              <a:t> / </a:t>
            </a:r>
            <a:r>
              <a:rPr lang="fi-FI" dirty="0" err="1" smtClean="0"/>
              <a:t>mortality</a:t>
            </a:r>
            <a:r>
              <a:rPr lang="fi-FI" dirty="0" smtClean="0"/>
              <a:t> /</a:t>
            </a:r>
            <a:r>
              <a:rPr lang="fi-FI" dirty="0" err="1" smtClean="0"/>
              <a:t>regeneration</a:t>
            </a:r>
            <a:r>
              <a:rPr lang="fi-FI" dirty="0" smtClean="0"/>
              <a:t> </a:t>
            </a:r>
            <a:r>
              <a:rPr lang="fi-FI" dirty="0" err="1" smtClean="0"/>
              <a:t>description</a:t>
            </a:r>
            <a:endParaRPr lang="fi-FI" dirty="0" smtClean="0"/>
          </a:p>
          <a:p>
            <a:pPr lvl="1"/>
            <a:r>
              <a:rPr lang="fi-FI" dirty="0" err="1" smtClean="0"/>
              <a:t>Dispersal</a:t>
            </a:r>
            <a:r>
              <a:rPr lang="fi-FI" dirty="0" smtClean="0"/>
              <a:t>, …</a:t>
            </a:r>
          </a:p>
          <a:p>
            <a:pPr lvl="1"/>
            <a:r>
              <a:rPr lang="fi-FI" dirty="0" err="1" smtClean="0"/>
              <a:t>light</a:t>
            </a:r>
            <a:r>
              <a:rPr lang="fi-FI" dirty="0" smtClean="0"/>
              <a:t> (</a:t>
            </a:r>
            <a:r>
              <a:rPr lang="fi-FI" dirty="0" err="1" smtClean="0"/>
              <a:t>bioclimatic</a:t>
            </a:r>
            <a:r>
              <a:rPr lang="fi-FI" dirty="0" smtClean="0"/>
              <a:t>) </a:t>
            </a:r>
            <a:r>
              <a:rPr lang="fi-FI" dirty="0" err="1" smtClean="0"/>
              <a:t>environment</a:t>
            </a:r>
            <a:r>
              <a:rPr lang="fi-FI" dirty="0" smtClean="0"/>
              <a:t> </a:t>
            </a:r>
            <a:r>
              <a:rPr lang="fi-FI" dirty="0" err="1" smtClean="0"/>
              <a:t>simulation</a:t>
            </a:r>
            <a:endParaRPr lang="fi-FI" dirty="0" smtClean="0"/>
          </a:p>
          <a:p>
            <a:pPr lvl="1"/>
            <a:r>
              <a:rPr lang="fi-FI" dirty="0" err="1" smtClean="0"/>
              <a:t>Canopy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simplistic</a:t>
            </a:r>
            <a:endParaRPr lang="fi-FI" dirty="0" smtClean="0"/>
          </a:p>
          <a:p>
            <a:r>
              <a:rPr lang="fi-FI" dirty="0" smtClean="0"/>
              <a:t>FSPM: + </a:t>
            </a:r>
            <a:r>
              <a:rPr lang="fi-FI" dirty="0" err="1" smtClean="0"/>
              <a:t>Detailed</a:t>
            </a:r>
            <a:r>
              <a:rPr lang="fi-FI" dirty="0" smtClean="0"/>
              <a:t> </a:t>
            </a:r>
            <a:r>
              <a:rPr lang="fi-FI" dirty="0" err="1" smtClean="0"/>
              <a:t>within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and </a:t>
            </a:r>
            <a:r>
              <a:rPr lang="fi-FI" dirty="0" err="1" smtClean="0"/>
              <a:t>stand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r>
              <a:rPr lang="fi-FI" dirty="0" smtClean="0"/>
              <a:t> and </a:t>
            </a:r>
            <a:r>
              <a:rPr lang="fi-FI" dirty="0" err="1" smtClean="0"/>
              <a:t>physiology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differiating</a:t>
            </a:r>
            <a:r>
              <a:rPr lang="fi-FI" dirty="0" smtClean="0"/>
              <a:t> </a:t>
            </a:r>
            <a:r>
              <a:rPr lang="fi-FI" dirty="0" err="1" smtClean="0"/>
              <a:t>features</a:t>
            </a:r>
            <a:r>
              <a:rPr lang="fi-FI" dirty="0" smtClean="0"/>
              <a:t> in </a:t>
            </a:r>
            <a:r>
              <a:rPr lang="fi-FI" dirty="0" err="1" smtClean="0"/>
              <a:t>models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err="1" smtClean="0"/>
              <a:t>comprehence</a:t>
            </a:r>
            <a:r>
              <a:rPr lang="fi-FI" dirty="0" smtClean="0"/>
              <a:t> and </a:t>
            </a:r>
            <a:r>
              <a:rPr lang="fi-FI" dirty="0" err="1" smtClean="0"/>
              <a:t>detail</a:t>
            </a:r>
            <a:endParaRPr lang="fi-FI" dirty="0"/>
          </a:p>
          <a:p>
            <a:pPr lvl="1"/>
            <a:r>
              <a:rPr lang="fi-FI" dirty="0" err="1" smtClean="0"/>
              <a:t>Temporal</a:t>
            </a:r>
            <a:r>
              <a:rPr lang="fi-FI" dirty="0" smtClean="0"/>
              <a:t> </a:t>
            </a:r>
            <a:r>
              <a:rPr lang="fi-FI" dirty="0" err="1" smtClean="0"/>
              <a:t>resolution</a:t>
            </a:r>
            <a:endParaRPr lang="fi-FI" dirty="0" smtClean="0"/>
          </a:p>
          <a:p>
            <a:pPr lvl="1"/>
            <a:r>
              <a:rPr lang="fi-FI" dirty="0" err="1" smtClean="0"/>
              <a:t>Approach</a:t>
            </a:r>
            <a:r>
              <a:rPr lang="fi-FI" dirty="0" smtClean="0"/>
              <a:t>, </a:t>
            </a:r>
            <a:r>
              <a:rPr lang="fi-FI" dirty="0" err="1" smtClean="0"/>
              <a:t>process-based</a:t>
            </a:r>
            <a:r>
              <a:rPr lang="fi-FI" dirty="0" smtClean="0"/>
              <a:t> / </a:t>
            </a:r>
            <a:r>
              <a:rPr lang="fi-FI" dirty="0" err="1" smtClean="0"/>
              <a:t>empirical</a:t>
            </a:r>
            <a:endParaRPr lang="fi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Mikko Peltoniemi</a:t>
            </a:r>
            <a:endParaRPr lang="en-US" dirty="0"/>
          </a:p>
        </p:txBody>
      </p:sp>
      <p:pic>
        <p:nvPicPr>
          <p:cNvPr id="7" name="Picture 2" descr="http://maespa.github.io/images/maespa3dsta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6"/>
          <a:stretch/>
        </p:blipFill>
        <p:spPr bwMode="auto">
          <a:xfrm>
            <a:off x="6461125" y="2362590"/>
            <a:ext cx="2797175" cy="20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92233" y="4257157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http://maespa.github.io/</a:t>
            </a:r>
          </a:p>
        </p:txBody>
      </p:sp>
    </p:spTree>
    <p:extLst>
      <p:ext uri="{BB962C8B-B14F-4D97-AF65-F5344CB8AC3E}">
        <p14:creationId xmlns:p14="http://schemas.microsoft.com/office/powerpoint/2010/main" val="1279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complexity</a:t>
            </a:r>
            <a:r>
              <a:rPr lang="fi-FI" dirty="0"/>
              <a:t> </a:t>
            </a:r>
            <a:r>
              <a:rPr lang="fi-FI" dirty="0" err="1"/>
              <a:t>range</a:t>
            </a:r>
            <a:r>
              <a:rPr lang="fi-FI" dirty="0"/>
              <a:t>, and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benefits</a:t>
            </a:r>
            <a:r>
              <a:rPr lang="fi-FI" dirty="0"/>
              <a:t>, </a:t>
            </a:r>
            <a:r>
              <a:rPr lang="fi-FI" dirty="0" err="1"/>
              <a:t>cont</a:t>
            </a:r>
            <a:r>
              <a:rPr lang="fi-FI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Increasing</a:t>
            </a:r>
            <a:r>
              <a:rPr lang="fi-FI" dirty="0" smtClean="0"/>
              <a:t> </a:t>
            </a:r>
            <a:r>
              <a:rPr lang="fi-FI" dirty="0" err="1" smtClean="0"/>
              <a:t>detail</a:t>
            </a:r>
            <a:r>
              <a:rPr lang="fi-FI" dirty="0" smtClean="0"/>
              <a:t> of </a:t>
            </a:r>
            <a:r>
              <a:rPr lang="fi-FI" dirty="0" err="1" smtClean="0"/>
              <a:t>complexity</a:t>
            </a:r>
            <a:r>
              <a:rPr lang="fi-FI" dirty="0" smtClean="0"/>
              <a:t> </a:t>
            </a:r>
            <a:r>
              <a:rPr lang="fi-FI" dirty="0" err="1" smtClean="0"/>
              <a:t>allows</a:t>
            </a:r>
            <a:r>
              <a:rPr lang="fi-FI" dirty="0" smtClean="0"/>
              <a:t> </a:t>
            </a:r>
            <a:r>
              <a:rPr lang="fi-FI" dirty="0" err="1" smtClean="0"/>
              <a:t>simulating</a:t>
            </a:r>
            <a:r>
              <a:rPr lang="fi-FI" dirty="0" smtClean="0"/>
              <a:t> new </a:t>
            </a:r>
            <a:r>
              <a:rPr lang="fi-FI" dirty="0" err="1" smtClean="0"/>
              <a:t>things</a:t>
            </a:r>
            <a:r>
              <a:rPr lang="fi-FI" dirty="0" smtClean="0"/>
              <a:t> and </a:t>
            </a:r>
            <a:r>
              <a:rPr lang="fi-FI" dirty="0" err="1" smtClean="0"/>
              <a:t>wider</a:t>
            </a:r>
            <a:r>
              <a:rPr lang="fi-FI" dirty="0" smtClean="0"/>
              <a:t> </a:t>
            </a:r>
            <a:r>
              <a:rPr lang="fi-FI" dirty="0" err="1" smtClean="0"/>
              <a:t>facilitation</a:t>
            </a:r>
            <a:r>
              <a:rPr lang="fi-FI" dirty="0" smtClean="0"/>
              <a:t> of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fields</a:t>
            </a:r>
            <a:endParaRPr lang="fi-FI" dirty="0" smtClean="0"/>
          </a:p>
          <a:p>
            <a:r>
              <a:rPr lang="fi-FI" dirty="0" smtClean="0"/>
              <a:t>In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occasion</a:t>
            </a:r>
            <a:r>
              <a:rPr lang="fi-FI" dirty="0" smtClean="0"/>
              <a:t> </a:t>
            </a:r>
            <a:r>
              <a:rPr lang="fi-FI" dirty="0" err="1" smtClean="0"/>
              <a:t>simple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effective</a:t>
            </a:r>
            <a:r>
              <a:rPr lang="fi-FI" dirty="0" smtClean="0"/>
              <a:t> </a:t>
            </a:r>
            <a:r>
              <a:rPr lang="fi-FI" dirty="0" err="1" smtClean="0"/>
              <a:t>descriptions</a:t>
            </a:r>
            <a:r>
              <a:rPr lang="fi-FI" dirty="0" smtClean="0"/>
              <a:t> of </a:t>
            </a:r>
            <a:r>
              <a:rPr lang="fi-FI" dirty="0" err="1" smtClean="0"/>
              <a:t>environment</a:t>
            </a:r>
            <a:r>
              <a:rPr lang="fi-FI" dirty="0" smtClean="0"/>
              <a:t> and </a:t>
            </a:r>
            <a:r>
              <a:rPr lang="fi-FI" dirty="0" err="1" smtClean="0"/>
              <a:t>dynamics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still</a:t>
            </a:r>
            <a:r>
              <a:rPr lang="fi-FI" dirty="0" smtClean="0"/>
              <a:t> </a:t>
            </a:r>
            <a:r>
              <a:rPr lang="fi-FI" dirty="0" err="1" smtClean="0"/>
              <a:t>desirable</a:t>
            </a:r>
            <a:endParaRPr lang="fi-FI" dirty="0" smtClean="0"/>
          </a:p>
          <a:p>
            <a:pPr lvl="1"/>
            <a:r>
              <a:rPr lang="fi-FI" dirty="0" err="1" smtClean="0"/>
              <a:t>Speed</a:t>
            </a:r>
            <a:r>
              <a:rPr lang="fi-FI" dirty="0" smtClean="0"/>
              <a:t> of </a:t>
            </a:r>
            <a:r>
              <a:rPr lang="fi-FI" dirty="0" err="1" smtClean="0"/>
              <a:t>calculations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Maintance</a:t>
            </a:r>
            <a:r>
              <a:rPr lang="fi-FI" dirty="0" smtClean="0"/>
              <a:t> of </a:t>
            </a:r>
            <a:r>
              <a:rPr lang="fi-FI" dirty="0" err="1" smtClean="0"/>
              <a:t>system</a:t>
            </a:r>
            <a:endParaRPr lang="fi-FI" dirty="0" smtClean="0"/>
          </a:p>
          <a:p>
            <a:r>
              <a:rPr lang="fi-FI" dirty="0" err="1" smtClean="0"/>
              <a:t>Increasing</a:t>
            </a:r>
            <a:r>
              <a:rPr lang="fi-FI" dirty="0" smtClean="0"/>
              <a:t> </a:t>
            </a:r>
            <a:r>
              <a:rPr lang="fi-FI" dirty="0" err="1" smtClean="0"/>
              <a:t>detail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necessarily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r>
              <a:rPr lang="fi-FI" dirty="0" smtClean="0"/>
              <a:t> </a:t>
            </a: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performance</a:t>
            </a:r>
            <a:r>
              <a:rPr lang="fi-FI" dirty="0" smtClean="0"/>
              <a:t> of </a:t>
            </a:r>
            <a:r>
              <a:rPr lang="fi-FI" dirty="0" err="1" smtClean="0"/>
              <a:t>models</a:t>
            </a:r>
            <a:r>
              <a:rPr lang="fi-FI" dirty="0" smtClean="0"/>
              <a:t>, and </a:t>
            </a:r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contrary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11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Schematic</a:t>
            </a:r>
            <a:r>
              <a:rPr lang="fi-FI" dirty="0" smtClean="0"/>
              <a:t> </a:t>
            </a:r>
            <a:r>
              <a:rPr lang="fi-FI" dirty="0" err="1" smtClean="0"/>
              <a:t>example</a:t>
            </a:r>
            <a:r>
              <a:rPr lang="fi-FI" dirty="0" smtClean="0"/>
              <a:t> of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complexity</a:t>
            </a:r>
            <a:r>
              <a:rPr lang="fi-FI" dirty="0" smtClean="0"/>
              <a:t> </a:t>
            </a:r>
            <a:r>
              <a:rPr lang="fi-FI" dirty="0" err="1" smtClean="0"/>
              <a:t>gains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Daily </a:t>
            </a:r>
            <a:r>
              <a:rPr lang="fi-FI" dirty="0" err="1" smtClean="0"/>
              <a:t>stand</a:t>
            </a:r>
            <a:r>
              <a:rPr lang="fi-FI" dirty="0" smtClean="0"/>
              <a:t> </a:t>
            </a:r>
            <a:r>
              <a:rPr lang="fi-FI" dirty="0" err="1" smtClean="0"/>
              <a:t>photosynthesis</a:t>
            </a:r>
            <a:r>
              <a:rPr lang="fi-FI" dirty="0" smtClean="0"/>
              <a:t> vs. </a:t>
            </a:r>
            <a:r>
              <a:rPr lang="fi-FI" dirty="0" err="1" smtClean="0"/>
              <a:t>eddy</a:t>
            </a:r>
            <a:r>
              <a:rPr lang="fi-FI" dirty="0" smtClean="0"/>
              <a:t> </a:t>
            </a:r>
            <a:r>
              <a:rPr lang="fi-FI" dirty="0" err="1" smtClean="0"/>
              <a:t>covariance</a:t>
            </a:r>
            <a:r>
              <a:rPr lang="fi-FI" dirty="0" smtClean="0"/>
              <a:t> GPP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		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/>
              <a:t>complexity</a:t>
            </a:r>
            <a:r>
              <a:rPr lang="fi-FI" dirty="0"/>
              <a:t> </a:t>
            </a:r>
            <a:r>
              <a:rPr lang="fi-FI" dirty="0" smtClean="0"/>
              <a:t>vs. </a:t>
            </a:r>
            <a:r>
              <a:rPr lang="fi-FI" dirty="0" err="1"/>
              <a:t>uncertainty</a:t>
            </a:r>
            <a:r>
              <a:rPr lang="fi-FI" dirty="0"/>
              <a:t>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31485" y="4112206"/>
            <a:ext cx="278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Uncertainty</a:t>
            </a:r>
            <a:r>
              <a:rPr lang="fi-FI" sz="1600" dirty="0" smtClean="0"/>
              <a:t> of GPP</a:t>
            </a:r>
            <a:endParaRPr lang="fi-FI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9944" y="3200400"/>
            <a:ext cx="8041689" cy="3456206"/>
            <a:chOff x="489944" y="3228975"/>
            <a:chExt cx="8041689" cy="345620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942975" y="5886450"/>
              <a:ext cx="7210425" cy="57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095375" y="3228975"/>
              <a:ext cx="0" cy="2809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9944" y="6038850"/>
              <a:ext cx="8041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”</a:t>
              </a:r>
              <a:r>
                <a:rPr lang="fi-FI" dirty="0" err="1" smtClean="0"/>
                <a:t>Big-leaf</a:t>
              </a:r>
              <a:r>
                <a:rPr lang="fi-FI" dirty="0" smtClean="0"/>
                <a:t>”              </a:t>
              </a:r>
              <a:r>
                <a:rPr lang="fi-FI" dirty="0" err="1" smtClean="0"/>
                <a:t>Two-leaf</a:t>
              </a:r>
              <a:r>
                <a:rPr lang="fi-FI" dirty="0" smtClean="0"/>
                <a:t>            </a:t>
              </a:r>
              <a:r>
                <a:rPr lang="fi-FI" dirty="0" err="1" smtClean="0"/>
                <a:t>Multilayer</a:t>
              </a:r>
              <a:r>
                <a:rPr lang="fi-FI" dirty="0" smtClean="0"/>
                <a:t>      </a:t>
              </a:r>
              <a:r>
                <a:rPr lang="fi-FI" dirty="0" err="1" smtClean="0"/>
                <a:t>Individual</a:t>
              </a:r>
              <a:r>
                <a:rPr lang="fi-FI" dirty="0" smtClean="0"/>
                <a:t> </a:t>
              </a:r>
              <a:r>
                <a:rPr lang="fi-FI" dirty="0" err="1" smtClean="0"/>
                <a:t>multilayer</a:t>
              </a:r>
              <a:r>
                <a:rPr lang="fi-FI" dirty="0" smtClean="0"/>
                <a:t> </a:t>
              </a:r>
              <a:r>
                <a:rPr lang="fi-FI" dirty="0" err="1" smtClean="0"/>
                <a:t>canopies</a:t>
              </a:r>
              <a:endParaRPr lang="fi-FI" dirty="0" smtClean="0"/>
            </a:p>
            <a:p>
              <a:r>
                <a:rPr lang="fi-FI" dirty="0"/>
                <a:t> </a:t>
              </a:r>
              <a:r>
                <a:rPr lang="fi-FI" dirty="0" smtClean="0"/>
                <a:t>                      </a:t>
              </a:r>
              <a:endParaRPr lang="fi-FI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28700" y="4076700"/>
              <a:ext cx="139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168400" y="4076700"/>
              <a:ext cx="6756400" cy="57150"/>
            </a:xfrm>
            <a:prstGeom prst="straightConnector1">
              <a:avLst/>
            </a:prstGeom>
            <a:ln w="12700"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581275" y="4310058"/>
              <a:ext cx="285750" cy="295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/>
            <p:cNvSpPr/>
            <p:nvPr/>
          </p:nvSpPr>
          <p:spPr>
            <a:xfrm>
              <a:off x="4405312" y="4391020"/>
              <a:ext cx="285750" cy="295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Oval 19"/>
            <p:cNvSpPr/>
            <p:nvPr/>
          </p:nvSpPr>
          <p:spPr>
            <a:xfrm>
              <a:off x="6272212" y="4419595"/>
              <a:ext cx="285750" cy="295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68400" y="4133850"/>
              <a:ext cx="5389562" cy="1266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942975" y="3929062"/>
            <a:ext cx="285750" cy="295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3" name="Group 22"/>
          <p:cNvGrpSpPr/>
          <p:nvPr/>
        </p:nvGrpSpPr>
        <p:grpSpPr>
          <a:xfrm>
            <a:off x="2405063" y="3184237"/>
            <a:ext cx="6591300" cy="1025071"/>
            <a:chOff x="2352675" y="3941721"/>
            <a:chExt cx="6591300" cy="1025071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2352675" y="4209313"/>
              <a:ext cx="4067175" cy="7574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486525" y="3941721"/>
              <a:ext cx="2457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But</a:t>
              </a:r>
              <a:r>
                <a:rPr lang="fi-FI" dirty="0" smtClean="0"/>
                <a:t> </a:t>
              </a:r>
              <a:r>
                <a:rPr lang="fi-FI" dirty="0" err="1" smtClean="0"/>
                <a:t>what</a:t>
              </a:r>
              <a:r>
                <a:rPr lang="fi-FI" dirty="0" smtClean="0"/>
                <a:t> </a:t>
              </a:r>
              <a:r>
                <a:rPr lang="fi-FI" dirty="0" err="1" smtClean="0"/>
                <a:t>was</a:t>
              </a:r>
              <a:r>
                <a:rPr lang="fi-FI" dirty="0" smtClean="0"/>
                <a:t> the </a:t>
              </a:r>
              <a:r>
                <a:rPr lang="fi-FI" dirty="0" err="1" smtClean="0"/>
                <a:t>innovation</a:t>
              </a:r>
              <a:r>
                <a:rPr lang="fi-FI" dirty="0" smtClean="0"/>
                <a:t> </a:t>
              </a:r>
              <a:r>
                <a:rPr lang="fi-FI" dirty="0" err="1" smtClean="0"/>
                <a:t>here</a:t>
              </a:r>
              <a:r>
                <a:rPr lang="fi-FI" dirty="0" smtClean="0"/>
                <a:t>?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5023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continuously</a:t>
            </a:r>
            <a:r>
              <a:rPr lang="fi-FI" dirty="0" smtClean="0"/>
              <a:t> </a:t>
            </a:r>
            <a:r>
              <a:rPr lang="fi-FI" dirty="0" err="1" smtClean="0"/>
              <a:t>decreasing</a:t>
            </a:r>
            <a:r>
              <a:rPr lang="fi-FI" dirty="0" smtClean="0"/>
              <a:t> </a:t>
            </a:r>
            <a:r>
              <a:rPr lang="fi-FI" dirty="0" err="1" smtClean="0"/>
              <a:t>trends</a:t>
            </a:r>
            <a:r>
              <a:rPr lang="fi-FI" dirty="0" smtClean="0"/>
              <a:t>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589087"/>
            <a:ext cx="7543800" cy="4117975"/>
          </a:xfrm>
        </p:spPr>
        <p:txBody>
          <a:bodyPr/>
          <a:lstStyle/>
          <a:p>
            <a:r>
              <a:rPr lang="fi-FI" dirty="0" err="1" smtClean="0"/>
              <a:t>Possible</a:t>
            </a:r>
            <a:r>
              <a:rPr lang="fi-FI" dirty="0" smtClean="0"/>
              <a:t> </a:t>
            </a:r>
            <a:r>
              <a:rPr lang="fi-FI" dirty="0" err="1" smtClean="0"/>
              <a:t>partial</a:t>
            </a:r>
            <a:r>
              <a:rPr lang="fi-FI" dirty="0" smtClean="0"/>
              <a:t> </a:t>
            </a:r>
            <a:r>
              <a:rPr lang="fi-FI" dirty="0" err="1" smtClean="0"/>
              <a:t>explanations</a:t>
            </a:r>
            <a:endParaRPr lang="fi-FI" dirty="0" smtClean="0"/>
          </a:p>
          <a:p>
            <a:pPr lvl="1"/>
            <a:r>
              <a:rPr lang="fi-FI" dirty="0" smtClean="0"/>
              <a:t>Data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Long </a:t>
            </a:r>
            <a:r>
              <a:rPr lang="fi-FI" dirty="0" err="1" smtClean="0"/>
              <a:t>testing</a:t>
            </a:r>
            <a:r>
              <a:rPr lang="fi-FI" dirty="0" smtClean="0"/>
              <a:t> / </a:t>
            </a:r>
            <a:r>
              <a:rPr lang="fi-FI" dirty="0" err="1" smtClean="0"/>
              <a:t>calibration</a:t>
            </a:r>
            <a:r>
              <a:rPr lang="fi-FI" dirty="0" smtClean="0"/>
              <a:t> tradition with </a:t>
            </a:r>
            <a:r>
              <a:rPr lang="fi-FI" dirty="0" err="1" smtClean="0"/>
              <a:t>simpler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endParaRPr lang="fi-FI" dirty="0" smtClean="0"/>
          </a:p>
          <a:p>
            <a:pPr lvl="1"/>
            <a:r>
              <a:rPr lang="fi-FI" dirty="0" smtClean="0"/>
              <a:t>Limited </a:t>
            </a:r>
            <a:r>
              <a:rPr lang="fi-FI" dirty="0" err="1" smtClean="0"/>
              <a:t>knowledge</a:t>
            </a:r>
            <a:r>
              <a:rPr lang="fi-FI" dirty="0" smtClean="0"/>
              <a:t> on </a:t>
            </a:r>
            <a:r>
              <a:rPr lang="fi-FI" dirty="0" err="1" smtClean="0"/>
              <a:t>processes</a:t>
            </a:r>
            <a:r>
              <a:rPr lang="fi-FI" dirty="0" smtClean="0"/>
              <a:t> and </a:t>
            </a:r>
            <a:r>
              <a:rPr lang="fi-FI" dirty="0" err="1" smtClean="0"/>
              <a:t>feedbacks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5242" y="4209312"/>
            <a:ext cx="4979248" cy="2483022"/>
            <a:chOff x="461348" y="3228975"/>
            <a:chExt cx="8448871" cy="350666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942975" y="5886450"/>
              <a:ext cx="7210425" cy="57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095375" y="3228975"/>
              <a:ext cx="0" cy="2809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1348" y="5974987"/>
              <a:ext cx="8448871" cy="76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dirty="0" smtClean="0"/>
                <a:t>”</a:t>
              </a:r>
              <a:r>
                <a:rPr lang="fi-FI" sz="1100" dirty="0" err="1" smtClean="0"/>
                <a:t>Big-leaf</a:t>
              </a:r>
              <a:r>
                <a:rPr lang="fi-FI" sz="1100" dirty="0" smtClean="0"/>
                <a:t>”              </a:t>
              </a:r>
              <a:r>
                <a:rPr lang="fi-FI" sz="1100" dirty="0" err="1" smtClean="0"/>
                <a:t>Two-leaf</a:t>
              </a:r>
              <a:r>
                <a:rPr lang="fi-FI" sz="1100" dirty="0" smtClean="0"/>
                <a:t>            </a:t>
              </a:r>
              <a:r>
                <a:rPr lang="fi-FI" sz="1100" dirty="0" err="1" smtClean="0"/>
                <a:t>Multilayer</a:t>
              </a:r>
              <a:r>
                <a:rPr lang="fi-FI" sz="1100" dirty="0" smtClean="0"/>
                <a:t>      </a:t>
              </a:r>
              <a:r>
                <a:rPr lang="fi-FI" sz="1100" dirty="0" err="1" smtClean="0"/>
                <a:t>Individual</a:t>
              </a:r>
              <a:r>
                <a:rPr lang="fi-FI" sz="1100" dirty="0" smtClean="0"/>
                <a:t> </a:t>
              </a:r>
              <a:r>
                <a:rPr lang="fi-FI" sz="1100" dirty="0" err="1" smtClean="0"/>
                <a:t>multilayer</a:t>
              </a:r>
              <a:r>
                <a:rPr lang="fi-FI" sz="1100" dirty="0" smtClean="0"/>
                <a:t> </a:t>
              </a:r>
              <a:r>
                <a:rPr lang="fi-FI" sz="1100" dirty="0" err="1" smtClean="0"/>
                <a:t>canopies</a:t>
              </a:r>
              <a:endParaRPr lang="fi-FI" sz="1100" dirty="0" smtClean="0"/>
            </a:p>
            <a:p>
              <a:r>
                <a:rPr lang="fi-FI" dirty="0"/>
                <a:t> </a:t>
              </a:r>
              <a:r>
                <a:rPr lang="fi-FI" dirty="0" smtClean="0"/>
                <a:t>                      </a:t>
              </a:r>
              <a:endParaRPr lang="fi-FI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028700" y="4076700"/>
              <a:ext cx="139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168400" y="4076700"/>
              <a:ext cx="6756400" cy="57150"/>
            </a:xfrm>
            <a:prstGeom prst="straightConnector1">
              <a:avLst/>
            </a:prstGeom>
            <a:ln w="12700"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581275" y="4310058"/>
              <a:ext cx="285750" cy="295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Oval 37"/>
            <p:cNvSpPr/>
            <p:nvPr/>
          </p:nvSpPr>
          <p:spPr>
            <a:xfrm>
              <a:off x="4405312" y="4391020"/>
              <a:ext cx="285750" cy="295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Oval 38"/>
            <p:cNvSpPr/>
            <p:nvPr/>
          </p:nvSpPr>
          <p:spPr>
            <a:xfrm>
              <a:off x="6272212" y="4419595"/>
              <a:ext cx="285750" cy="295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168400" y="4133850"/>
              <a:ext cx="5389562" cy="1266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1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New </a:t>
            </a:r>
            <a:r>
              <a:rPr lang="fi-FI" dirty="0" err="1" smtClean="0"/>
              <a:t>methods</a:t>
            </a:r>
            <a:r>
              <a:rPr lang="fi-FI" dirty="0" smtClean="0"/>
              <a:t> for </a:t>
            </a:r>
            <a:r>
              <a:rPr lang="fi-FI" dirty="0" err="1" smtClean="0"/>
              <a:t>identifying</a:t>
            </a:r>
            <a:r>
              <a:rPr lang="fi-FI" dirty="0" smtClean="0"/>
              <a:t> </a:t>
            </a:r>
            <a:r>
              <a:rPr lang="fi-FI" dirty="0" err="1" smtClean="0"/>
              <a:t>innovations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largest</a:t>
            </a:r>
            <a:r>
              <a:rPr lang="fi-FI" dirty="0" smtClean="0"/>
              <a:t> </a:t>
            </a:r>
            <a:r>
              <a:rPr lang="fi-FI" dirty="0" err="1" smtClean="0"/>
              <a:t>gains</a:t>
            </a:r>
            <a:r>
              <a:rPr lang="fi-FI" dirty="0" smtClean="0"/>
              <a:t> in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examples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obtained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shade</a:t>
            </a:r>
            <a:r>
              <a:rPr lang="fi-FI" dirty="0" smtClean="0"/>
              <a:t> and </a:t>
            </a:r>
            <a:r>
              <a:rPr lang="fi-FI" dirty="0" err="1" smtClean="0"/>
              <a:t>sun</a:t>
            </a:r>
            <a:r>
              <a:rPr lang="fi-FI" dirty="0" smtClean="0"/>
              <a:t> </a:t>
            </a:r>
            <a:r>
              <a:rPr lang="fi-FI" dirty="0" err="1" smtClean="0"/>
              <a:t>leaf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separated</a:t>
            </a:r>
            <a:endParaRPr lang="fi-FI" dirty="0" smtClean="0"/>
          </a:p>
          <a:p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 smtClean="0"/>
              <a:t>inform</a:t>
            </a:r>
            <a:r>
              <a:rPr lang="fi-FI" dirty="0" smtClean="0"/>
              <a:t> </a:t>
            </a:r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experiences</a:t>
            </a:r>
            <a:r>
              <a:rPr lang="fi-FI" dirty="0"/>
              <a:t> with </a:t>
            </a:r>
            <a:r>
              <a:rPr lang="fi-FI" dirty="0" err="1"/>
              <a:t>complex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?</a:t>
            </a:r>
          </a:p>
          <a:p>
            <a:pPr marL="457200" lvl="1" indent="0">
              <a:buNone/>
            </a:pPr>
            <a:endParaRPr lang="fi-FI" dirty="0" smtClean="0"/>
          </a:p>
          <a:p>
            <a:pPr lvl="1"/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innovations</a:t>
            </a:r>
            <a:r>
              <a:rPr lang="fi-FI" dirty="0" smtClean="0"/>
              <a:t> </a:t>
            </a:r>
            <a:r>
              <a:rPr lang="fi-FI" dirty="0" err="1" smtClean="0"/>
              <a:t>exist</a:t>
            </a:r>
            <a:r>
              <a:rPr lang="fi-FI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817563"/>
            <a:ext cx="8318500" cy="939800"/>
          </a:xfrm>
        </p:spPr>
        <p:txBody>
          <a:bodyPr/>
          <a:lstStyle/>
          <a:p>
            <a:r>
              <a:rPr lang="fi-FI" dirty="0" smtClean="0"/>
              <a:t>A look at </a:t>
            </a:r>
            <a:r>
              <a:rPr lang="fi-FI" dirty="0" err="1" smtClean="0"/>
              <a:t>literature</a:t>
            </a:r>
            <a:r>
              <a:rPr lang="fi-FI" dirty="0" smtClean="0"/>
              <a:t>: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innovations</a:t>
            </a:r>
            <a:r>
              <a:rPr lang="fi-FI" dirty="0" smtClean="0"/>
              <a:t> and </a:t>
            </a:r>
            <a:r>
              <a:rPr lang="fi-FI" dirty="0" err="1" smtClean="0"/>
              <a:t>hypotheses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(in </a:t>
            </a:r>
            <a:r>
              <a:rPr lang="fi-FI" dirty="0" err="1" smtClean="0"/>
              <a:t>simpler</a:t>
            </a:r>
            <a:r>
              <a:rPr lang="fi-FI" dirty="0" smtClean="0"/>
              <a:t>) </a:t>
            </a:r>
            <a:r>
              <a:rPr lang="fi-FI" dirty="0" err="1" smtClean="0"/>
              <a:t>models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err="1" smtClean="0"/>
              <a:t>Functional</a:t>
            </a:r>
            <a:r>
              <a:rPr lang="fi-FI" sz="1600" dirty="0" smtClean="0"/>
              <a:t> </a:t>
            </a:r>
            <a:r>
              <a:rPr lang="fi-FI" sz="1600" dirty="0" err="1" smtClean="0"/>
              <a:t>balance</a:t>
            </a:r>
            <a:r>
              <a:rPr lang="fi-FI" sz="1600" dirty="0" smtClean="0"/>
              <a:t> (Davidson 1969)</a:t>
            </a:r>
          </a:p>
          <a:p>
            <a:pPr lvl="1"/>
            <a:r>
              <a:rPr lang="fi-FI" sz="1600" dirty="0" smtClean="0"/>
              <a:t>The </a:t>
            </a:r>
            <a:r>
              <a:rPr lang="fi-FI" sz="1600" dirty="0" err="1" smtClean="0"/>
              <a:t>roots</a:t>
            </a:r>
            <a:r>
              <a:rPr lang="fi-FI" sz="1600" dirty="0" smtClean="0"/>
              <a:t>’ </a:t>
            </a:r>
            <a:r>
              <a:rPr lang="fi-FI" sz="1600" dirty="0" err="1" smtClean="0"/>
              <a:t>nitrogen</a:t>
            </a:r>
            <a:r>
              <a:rPr lang="fi-FI" sz="1600" dirty="0" smtClean="0"/>
              <a:t> </a:t>
            </a:r>
            <a:r>
              <a:rPr lang="fi-FI" sz="1600" dirty="0" err="1" smtClean="0"/>
              <a:t>uptake</a:t>
            </a:r>
            <a:r>
              <a:rPr lang="fi-FI" sz="1600" dirty="0" smtClean="0"/>
              <a:t> and </a:t>
            </a:r>
            <a:r>
              <a:rPr lang="fi-FI" sz="1600" dirty="0" err="1" smtClean="0"/>
              <a:t>shoots</a:t>
            </a:r>
            <a:r>
              <a:rPr lang="fi-FI" sz="1600" dirty="0" smtClean="0"/>
              <a:t>’ C </a:t>
            </a:r>
            <a:r>
              <a:rPr lang="fi-FI" sz="1600" dirty="0" err="1" smtClean="0"/>
              <a:t>uptake</a:t>
            </a:r>
            <a:r>
              <a:rPr lang="fi-FI" sz="1600" dirty="0" smtClean="0"/>
              <a:t> </a:t>
            </a:r>
            <a:r>
              <a:rPr lang="fi-FI" sz="1600" dirty="0" err="1" smtClean="0"/>
              <a:t>should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in </a:t>
            </a:r>
            <a:r>
              <a:rPr lang="fi-FI" sz="1600" dirty="0" err="1" smtClean="0"/>
              <a:t>balance</a:t>
            </a:r>
            <a:endParaRPr lang="fi-FI" sz="1600" dirty="0"/>
          </a:p>
          <a:p>
            <a:r>
              <a:rPr lang="fi-FI" sz="1600" dirty="0" err="1" smtClean="0"/>
              <a:t>Scaling</a:t>
            </a:r>
            <a:r>
              <a:rPr lang="fi-FI" sz="1600" dirty="0" smtClean="0"/>
              <a:t> </a:t>
            </a:r>
            <a:r>
              <a:rPr lang="fi-FI" sz="1600" dirty="0" err="1" smtClean="0"/>
              <a:t>relationships</a:t>
            </a:r>
            <a:r>
              <a:rPr lang="fi-FI" sz="1600" dirty="0" smtClean="0"/>
              <a:t>, </a:t>
            </a:r>
            <a:r>
              <a:rPr lang="fi-FI" sz="1600" dirty="0" err="1" smtClean="0"/>
              <a:t>e.g</a:t>
            </a:r>
            <a:r>
              <a:rPr lang="fi-FI" sz="1600" dirty="0" smtClean="0"/>
              <a:t>. </a:t>
            </a:r>
            <a:r>
              <a:rPr lang="fi-FI" sz="1600" dirty="0" err="1" smtClean="0"/>
              <a:t>pipe</a:t>
            </a:r>
            <a:r>
              <a:rPr lang="fi-FI" sz="1600" dirty="0" smtClean="0"/>
              <a:t> </a:t>
            </a:r>
            <a:r>
              <a:rPr lang="fi-FI" sz="1600" dirty="0" err="1" smtClean="0"/>
              <a:t>model</a:t>
            </a:r>
            <a:r>
              <a:rPr lang="fi-FI" sz="1600" dirty="0" smtClean="0"/>
              <a:t> (</a:t>
            </a:r>
            <a:r>
              <a:rPr lang="fi-FI" sz="1600" dirty="0" err="1" smtClean="0"/>
              <a:t>Shinozaki</a:t>
            </a:r>
            <a:r>
              <a:rPr lang="fi-FI" sz="1600" dirty="0" smtClean="0"/>
              <a:t> </a:t>
            </a:r>
            <a:r>
              <a:rPr lang="fi-FI" sz="1600" dirty="0"/>
              <a:t>et al</a:t>
            </a:r>
            <a:r>
              <a:rPr lang="fi-FI" sz="1600" dirty="0" smtClean="0"/>
              <a:t>. 1964) </a:t>
            </a:r>
            <a:r>
              <a:rPr lang="fi-FI" sz="1600" dirty="0"/>
              <a:t>and </a:t>
            </a:r>
            <a:r>
              <a:rPr lang="fi-FI" sz="1600" dirty="0" err="1" smtClean="0"/>
              <a:t>derivatives</a:t>
            </a:r>
            <a:endParaRPr lang="fi-FI" sz="1600" dirty="0"/>
          </a:p>
          <a:p>
            <a:r>
              <a:rPr lang="fi-FI" sz="1600" dirty="0" err="1" smtClean="0"/>
              <a:t>Mechanics</a:t>
            </a:r>
            <a:r>
              <a:rPr lang="fi-FI" sz="1600" dirty="0"/>
              <a:t> </a:t>
            </a:r>
            <a:r>
              <a:rPr lang="fi-FI" sz="1600" dirty="0" smtClean="0"/>
              <a:t>of </a:t>
            </a:r>
            <a:r>
              <a:rPr lang="fi-FI" sz="1600" dirty="0" err="1" smtClean="0"/>
              <a:t>branch</a:t>
            </a:r>
            <a:r>
              <a:rPr lang="fi-FI" sz="1600" dirty="0" smtClean="0"/>
              <a:t> </a:t>
            </a:r>
            <a:r>
              <a:rPr lang="fi-FI" sz="1600" dirty="0" err="1" smtClean="0"/>
              <a:t>structure</a:t>
            </a:r>
            <a:r>
              <a:rPr lang="fi-FI" sz="1600" dirty="0" smtClean="0"/>
              <a:t> (</a:t>
            </a:r>
            <a:r>
              <a:rPr lang="fi-FI" sz="1600" dirty="0" err="1" smtClean="0"/>
              <a:t>McMahon</a:t>
            </a:r>
            <a:r>
              <a:rPr lang="fi-FI" sz="1600" dirty="0" smtClean="0"/>
              <a:t> 1973)</a:t>
            </a:r>
          </a:p>
          <a:p>
            <a:r>
              <a:rPr lang="fi-FI" sz="1600" dirty="0" err="1" smtClean="0"/>
              <a:t>Steming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evolution</a:t>
            </a:r>
            <a:r>
              <a:rPr lang="fi-FI" sz="1600" dirty="0" smtClean="0"/>
              <a:t> </a:t>
            </a:r>
            <a:r>
              <a:rPr lang="fi-FI" sz="1600" dirty="0" err="1" smtClean="0"/>
              <a:t>theory</a:t>
            </a:r>
            <a:endParaRPr lang="fi-FI" sz="1600" dirty="0"/>
          </a:p>
          <a:p>
            <a:pPr lvl="1"/>
            <a:r>
              <a:rPr lang="fi-FI" sz="1600" dirty="0" err="1" smtClean="0"/>
              <a:t>Plants</a:t>
            </a:r>
            <a:r>
              <a:rPr lang="fi-FI" sz="1600" dirty="0" smtClean="0"/>
              <a:t> </a:t>
            </a:r>
            <a:r>
              <a:rPr lang="fi-FI" sz="1600" dirty="0" err="1" smtClean="0"/>
              <a:t>should</a:t>
            </a:r>
            <a:r>
              <a:rPr lang="fi-FI" sz="1600" dirty="0" smtClean="0"/>
              <a:t> </a:t>
            </a:r>
            <a:r>
              <a:rPr lang="fi-FI" sz="1600" dirty="0" err="1" smtClean="0"/>
              <a:t>maximize</a:t>
            </a:r>
            <a:r>
              <a:rPr lang="fi-FI" sz="1600" dirty="0" smtClean="0"/>
              <a:t> </a:t>
            </a:r>
            <a:r>
              <a:rPr lang="fi-FI" sz="1600" dirty="0" err="1" smtClean="0"/>
              <a:t>their</a:t>
            </a:r>
            <a:r>
              <a:rPr lang="fi-FI" sz="1600" dirty="0" smtClean="0"/>
              <a:t> </a:t>
            </a:r>
            <a:r>
              <a:rPr lang="fi-FI" sz="1600" dirty="0" err="1" smtClean="0"/>
              <a:t>fitness</a:t>
            </a:r>
            <a:r>
              <a:rPr lang="fi-FI" sz="1600" dirty="0" smtClean="0"/>
              <a:t> (</a:t>
            </a:r>
            <a:r>
              <a:rPr lang="fi-FI" sz="1600" dirty="0" err="1" smtClean="0"/>
              <a:t>or</a:t>
            </a:r>
            <a:r>
              <a:rPr lang="fi-FI" sz="1600" dirty="0" smtClean="0"/>
              <a:t> </a:t>
            </a:r>
            <a:r>
              <a:rPr lang="fi-FI" sz="1600" dirty="0" err="1" smtClean="0"/>
              <a:t>fitness</a:t>
            </a:r>
            <a:r>
              <a:rPr lang="fi-FI" sz="1600" dirty="0" smtClean="0"/>
              <a:t> </a:t>
            </a:r>
            <a:r>
              <a:rPr lang="fi-FI" sz="1600" dirty="0" err="1" smtClean="0"/>
              <a:t>proxy</a:t>
            </a:r>
            <a:r>
              <a:rPr lang="fi-FI" sz="1600" dirty="0" smtClean="0"/>
              <a:t>)</a:t>
            </a:r>
          </a:p>
          <a:p>
            <a:pPr lvl="1"/>
            <a:r>
              <a:rPr lang="fi-FI" sz="1600" dirty="0" err="1" smtClean="0"/>
              <a:t>Several</a:t>
            </a:r>
            <a:r>
              <a:rPr lang="fi-FI" sz="1600" dirty="0" smtClean="0"/>
              <a:t> </a:t>
            </a:r>
            <a:r>
              <a:rPr lang="fi-FI" sz="1600" dirty="0" err="1" smtClean="0"/>
              <a:t>studies</a:t>
            </a:r>
            <a:r>
              <a:rPr lang="fi-FI" sz="1600" dirty="0" smtClean="0"/>
              <a:t> </a:t>
            </a:r>
            <a:r>
              <a:rPr lang="fi-FI" sz="1600" dirty="0" err="1" smtClean="0"/>
              <a:t>exist</a:t>
            </a:r>
            <a:r>
              <a:rPr lang="fi-FI" sz="1600" dirty="0" smtClean="0"/>
              <a:t> </a:t>
            </a:r>
            <a:r>
              <a:rPr lang="fi-FI" sz="1600" dirty="0" err="1" smtClean="0"/>
              <a:t>where</a:t>
            </a:r>
            <a:r>
              <a:rPr lang="fi-FI" sz="1600" dirty="0" smtClean="0"/>
              <a:t> </a:t>
            </a:r>
            <a:r>
              <a:rPr lang="fi-FI" sz="1600" dirty="0" err="1" smtClean="0"/>
              <a:t>resources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spent</a:t>
            </a:r>
            <a:r>
              <a:rPr lang="fi-FI" sz="1600" dirty="0" smtClean="0"/>
              <a:t> </a:t>
            </a:r>
            <a:r>
              <a:rPr lang="fi-FI" sz="1600" dirty="0" err="1" smtClean="0"/>
              <a:t>optimally</a:t>
            </a:r>
            <a:r>
              <a:rPr lang="fi-FI" sz="1600" dirty="0" smtClean="0"/>
              <a:t> to </a:t>
            </a:r>
            <a:r>
              <a:rPr lang="fi-FI" sz="1600" dirty="0" err="1" smtClean="0"/>
              <a:t>sustain</a:t>
            </a:r>
            <a:r>
              <a:rPr lang="fi-FI" sz="1600" dirty="0" smtClean="0"/>
              <a:t> a </a:t>
            </a:r>
            <a:r>
              <a:rPr lang="fi-FI" sz="1600" dirty="0" err="1" smtClean="0"/>
              <a:t>function</a:t>
            </a:r>
            <a:r>
              <a:rPr lang="fi-FI" sz="1600" dirty="0" smtClean="0"/>
              <a:t>. </a:t>
            </a:r>
          </a:p>
          <a:p>
            <a:pPr lvl="1"/>
            <a:r>
              <a:rPr lang="fi-FI" sz="1600" dirty="0" err="1"/>
              <a:t>Optimal</a:t>
            </a:r>
            <a:r>
              <a:rPr lang="fi-FI" sz="1600" dirty="0"/>
              <a:t> </a:t>
            </a:r>
            <a:r>
              <a:rPr lang="fi-FI" sz="1600" dirty="0" err="1"/>
              <a:t>vertical</a:t>
            </a:r>
            <a:r>
              <a:rPr lang="fi-FI" sz="1600" dirty="0"/>
              <a:t> N </a:t>
            </a:r>
            <a:r>
              <a:rPr lang="fi-FI" sz="1600" dirty="0" err="1"/>
              <a:t>allocation</a:t>
            </a:r>
            <a:r>
              <a:rPr lang="fi-FI" sz="1600" dirty="0"/>
              <a:t> (Sands et al., 1995, </a:t>
            </a:r>
            <a:r>
              <a:rPr lang="fi-FI" sz="1600" dirty="0" err="1"/>
              <a:t>Badeck</a:t>
            </a:r>
            <a:r>
              <a:rPr lang="fi-FI" sz="1600" dirty="0"/>
              <a:t> et al., 1995</a:t>
            </a:r>
            <a:r>
              <a:rPr lang="fi-FI" sz="1600" dirty="0" smtClean="0"/>
              <a:t>) + </a:t>
            </a:r>
            <a:r>
              <a:rPr lang="fi-FI" sz="1600" dirty="0" err="1" smtClean="0"/>
              <a:t>hydr</a:t>
            </a:r>
            <a:r>
              <a:rPr lang="fi-FI" sz="1600" dirty="0" smtClean="0"/>
              <a:t>. </a:t>
            </a:r>
            <a:r>
              <a:rPr lang="fi-FI" sz="1600" dirty="0" err="1" smtClean="0"/>
              <a:t>conductance</a:t>
            </a:r>
            <a:r>
              <a:rPr lang="fi-FI" sz="1600" dirty="0" smtClean="0"/>
              <a:t> </a:t>
            </a:r>
            <a:r>
              <a:rPr lang="fi-FI" sz="1600" dirty="0"/>
              <a:t>(Peltoniemi et </a:t>
            </a:r>
            <a:r>
              <a:rPr lang="fi-FI" sz="1600" dirty="0" err="1"/>
              <a:t>al</a:t>
            </a:r>
            <a:r>
              <a:rPr lang="fi-FI" sz="1600" dirty="0"/>
              <a:t> 2012</a:t>
            </a:r>
            <a:r>
              <a:rPr lang="fi-FI" sz="1600" dirty="0" smtClean="0"/>
              <a:t>)</a:t>
            </a:r>
          </a:p>
          <a:p>
            <a:pPr lvl="1"/>
            <a:r>
              <a:rPr lang="fi-FI" sz="1600" dirty="0" err="1" smtClean="0"/>
              <a:t>Allocation</a:t>
            </a:r>
            <a:r>
              <a:rPr lang="fi-FI" sz="1600" dirty="0" smtClean="0"/>
              <a:t> of C+N to </a:t>
            </a:r>
            <a:r>
              <a:rPr lang="fi-FI" sz="1600" dirty="0" err="1" smtClean="0"/>
              <a:t>maximize</a:t>
            </a:r>
            <a:r>
              <a:rPr lang="fi-FI" sz="1600" dirty="0" smtClean="0"/>
              <a:t> </a:t>
            </a:r>
            <a:r>
              <a:rPr lang="fi-FI" sz="1600" dirty="0" err="1" smtClean="0"/>
              <a:t>growth/NPP</a:t>
            </a:r>
            <a:r>
              <a:rPr lang="fi-FI" sz="1600" dirty="0" smtClean="0"/>
              <a:t> (Mäkelä et al.)</a:t>
            </a:r>
          </a:p>
          <a:p>
            <a:r>
              <a:rPr lang="fi-FI" sz="1600" dirty="0" err="1" smtClean="0"/>
              <a:t>Community</a:t>
            </a:r>
            <a:r>
              <a:rPr lang="fi-FI" sz="1600" dirty="0" smtClean="0"/>
              <a:t> </a:t>
            </a:r>
            <a:r>
              <a:rPr lang="fi-FI" sz="1600" dirty="0" err="1" smtClean="0"/>
              <a:t>level</a:t>
            </a:r>
            <a:r>
              <a:rPr lang="fi-FI" sz="1600" dirty="0" smtClean="0"/>
              <a:t> </a:t>
            </a:r>
            <a:r>
              <a:rPr lang="fi-FI" sz="1600" dirty="0" err="1" smtClean="0"/>
              <a:t>responses</a:t>
            </a:r>
            <a:r>
              <a:rPr lang="fi-FI" sz="1600" dirty="0" smtClean="0"/>
              <a:t>: </a:t>
            </a:r>
          </a:p>
          <a:p>
            <a:pPr lvl="1"/>
            <a:r>
              <a:rPr lang="fi-FI" sz="1600" dirty="0" err="1" smtClean="0"/>
              <a:t>self-thinning</a:t>
            </a:r>
            <a:r>
              <a:rPr lang="fi-FI" sz="1600" dirty="0" smtClean="0"/>
              <a:t> </a:t>
            </a:r>
            <a:r>
              <a:rPr lang="fi-FI" sz="1600" dirty="0" err="1" smtClean="0"/>
              <a:t>rules</a:t>
            </a:r>
            <a:r>
              <a:rPr lang="fi-FI" sz="1600" dirty="0" smtClean="0"/>
              <a:t> (</a:t>
            </a:r>
            <a:r>
              <a:rPr lang="fi-FI" sz="1600" dirty="0" err="1" smtClean="0"/>
              <a:t>Reineke</a:t>
            </a:r>
            <a:r>
              <a:rPr lang="fi-FI" sz="1600" dirty="0"/>
              <a:t>, </a:t>
            </a:r>
            <a:r>
              <a:rPr lang="fi-FI" sz="1600" dirty="0" err="1"/>
              <a:t>Yoda</a:t>
            </a:r>
            <a:r>
              <a:rPr lang="fi-FI" sz="1600" dirty="0"/>
              <a:t>) </a:t>
            </a:r>
            <a:endParaRPr lang="fi-FI" sz="1600" dirty="0" smtClean="0"/>
          </a:p>
          <a:p>
            <a:pPr lvl="1"/>
            <a:r>
              <a:rPr lang="fi-FI" sz="1600" dirty="0" err="1" smtClean="0"/>
              <a:t>Distance</a:t>
            </a:r>
            <a:r>
              <a:rPr lang="fi-FI" sz="1600" dirty="0" smtClean="0"/>
              <a:t> to </a:t>
            </a:r>
            <a:r>
              <a:rPr lang="fi-FI" sz="1600" dirty="0" err="1" smtClean="0"/>
              <a:t>neighbours</a:t>
            </a:r>
            <a:r>
              <a:rPr lang="fi-FI" sz="1600" dirty="0" smtClean="0"/>
              <a:t>…</a:t>
            </a:r>
          </a:p>
          <a:p>
            <a:r>
              <a:rPr lang="fi-FI" sz="1600" dirty="0" err="1" smtClean="0"/>
              <a:t>Etc</a:t>
            </a:r>
            <a:r>
              <a:rPr lang="fi-FI" sz="1600" dirty="0" smtClean="0"/>
              <a:t>…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7.6.2016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Peltoniemi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ke_template">
  <a:themeElements>
    <a:clrScheme name="Luke">
      <a:dk1>
        <a:srgbClr val="54585A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00B5E2"/>
      </a:accent2>
      <a:accent3>
        <a:srgbClr val="54585A"/>
      </a:accent3>
      <a:accent4>
        <a:srgbClr val="78BE20"/>
      </a:accent4>
      <a:accent5>
        <a:srgbClr val="E10098"/>
      </a:accent5>
      <a:accent6>
        <a:srgbClr val="0033A0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Luke_template</Template>
  <TotalTime>2341</TotalTime>
  <Words>597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Luke_template</vt:lpstr>
      <vt:lpstr>Forest growth models and new methods</vt:lpstr>
      <vt:lpstr>Interests towards forest models</vt:lpstr>
      <vt:lpstr>Model complexity range, and some benefits</vt:lpstr>
      <vt:lpstr>Model complexity range, and some benefits, cont.</vt:lpstr>
      <vt:lpstr>Model complexity range, and some benefits, cont.</vt:lpstr>
      <vt:lpstr>Schematic example of model complexity gains</vt:lpstr>
      <vt:lpstr>So why would we not get continuously decreasing trends? </vt:lpstr>
      <vt:lpstr>New methods for identifying innovations?</vt:lpstr>
      <vt:lpstr>A look at literature: some old innovations and hypotheses used or could be used (in simpler) models</vt:lpstr>
      <vt:lpstr>Discussion topics?</vt:lpstr>
    </vt:vector>
  </TitlesOfParts>
  <Company>METLA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Peltoniemi Mikko</dc:creator>
  <cp:lastModifiedBy>Mikko Peltoniemi</cp:lastModifiedBy>
  <cp:revision>121</cp:revision>
  <dcterms:created xsi:type="dcterms:W3CDTF">2015-02-11T12:55:26Z</dcterms:created>
  <dcterms:modified xsi:type="dcterms:W3CDTF">2016-06-07T06:50:57Z</dcterms:modified>
</cp:coreProperties>
</file>